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7" r:id="rId9"/>
    <p:sldId id="261" r:id="rId10"/>
    <p:sldId id="269" r:id="rId11"/>
    <p:sldId id="268" r:id="rId12"/>
    <p:sldId id="262" r:id="rId13"/>
    <p:sldId id="273" r:id="rId14"/>
    <p:sldId id="263" r:id="rId15"/>
    <p:sldId id="270" r:id="rId16"/>
    <p:sldId id="264" r:id="rId17"/>
  </p:sldIdLst>
  <p:sldSz cx="14630400" cy="8229600"/>
  <p:notesSz cx="8229600" cy="14630400"/>
  <p:embeddedFontLst>
    <p:embeddedFont>
      <p:font typeface="IBM Plex Sans Light" panose="020B0503050203000203" pitchFamily="34" charset="0"/>
      <p:regular r:id="rId19"/>
      <p:italic r:id="rId20"/>
    </p:embeddedFont>
    <p:embeddedFont>
      <p:font typeface="IBM Plex Sans Medium" panose="020B0503050203000203" pitchFamily="34" charset="0"/>
      <p:regular r:id="rId21"/>
      <p:italic r:id="rId22"/>
    </p:embeddedFont>
    <p:embeddedFont>
      <p:font typeface="Roboto" panose="02000000000000000000" pitchFamily="2" charset="0"/>
      <p:regular r:id="rId23"/>
      <p:bold r:id="rId2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3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3476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  <p:extLst>
      <p:ext uri="{BB962C8B-B14F-4D97-AF65-F5344CB8AC3E}">
        <p14:creationId xmlns:p14="http://schemas.microsoft.com/office/powerpoint/2010/main" val="4073794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  <p:extLst>
      <p:ext uri="{BB962C8B-B14F-4D97-AF65-F5344CB8AC3E}">
        <p14:creationId xmlns:p14="http://schemas.microsoft.com/office/powerpoint/2010/main" val="567965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  <p:extLst>
      <p:ext uri="{BB962C8B-B14F-4D97-AF65-F5344CB8AC3E}">
        <p14:creationId xmlns:p14="http://schemas.microsoft.com/office/powerpoint/2010/main" val="1217862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  <p:extLst>
      <p:ext uri="{BB962C8B-B14F-4D97-AF65-F5344CB8AC3E}">
        <p14:creationId xmlns:p14="http://schemas.microsoft.com/office/powerpoint/2010/main" val="284825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Метрики оценки качества вывода LLM: ключевые показатели и методы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Комплексное руководство по измерению качества и эффективности больших языковых моделей в современных условиях развития ИИ.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3485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BERTScore - Bidirectional Encoder Representations from Transformers + Score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0603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данной метрике в качестве оценки сходства используются эмбеддинги для сопоставления на уровне токенов для того, чтобы уйти от операций поиска точных совпадений и прийти к сравнению смысловой нагрузки. Имеет большую корреляцию с человеческими оценками, однако более затратна 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84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3157776"/>
            <a:ext cx="6332458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Автоматические метрики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4733" y="4115395"/>
            <a:ext cx="13180933" cy="2989421"/>
          </a:xfrm>
          <a:prstGeom prst="roundRect">
            <a:avLst>
              <a:gd name="adj" fmla="val 10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32353" y="4123015"/>
            <a:ext cx="13164264" cy="5948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40951" y="4254818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Метрика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332333" y="4254818"/>
            <a:ext cx="396585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Принцип работы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719905" y="4254818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Точность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3" y="4717852"/>
            <a:ext cx="13164264" cy="5948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40951" y="4849654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BLEU, ROUGE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32333" y="4849654"/>
            <a:ext cx="396585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n-граммы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719905" y="4849654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65-75%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2353" y="5312688"/>
            <a:ext cx="13164264" cy="5948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40951" y="5444490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Perplexity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32333" y="5444490"/>
            <a:ext cx="396585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Сложность текста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719905" y="5444490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Внутренняя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2353" y="5907524"/>
            <a:ext cx="13164264" cy="59483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40951" y="6039326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BERTScore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332333" y="6039326"/>
            <a:ext cx="396585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Эмбеддинги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719905" y="6039326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80-85%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32353" y="6502360"/>
            <a:ext cx="13164264" cy="5948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940951" y="6634162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TruthfulQA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332333" y="6634162"/>
            <a:ext cx="396585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&gt;2000 вопросов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719905" y="6634162"/>
            <a:ext cx="396966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75-85%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24733" y="7337703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Автоматические метрики имеют ограничения при оценке креативных задач.</a:t>
            </a:r>
            <a:endParaRPr lang="en-US" sz="1600" dirty="0"/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941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Метрики ответственности: токсичность и предвзятость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305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965258"/>
            <a:ext cx="30896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Детекция токсичности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455676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Автоматическое выявление вредоносного, оскорбительного или неэтичного контента в генерируемых ответах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83059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965258"/>
            <a:ext cx="29340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Анализ предвзятости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455676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Оценка предвзятости по полу, расе, религии и другим социальным признакам в ответах модели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83059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965258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Безопасность внедрения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810006"/>
            <a:ext cx="330815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Критично важно для безопасного внедрения LLM в коммерческие продукты и сервисы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739"/>
            <a:ext cx="92854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Оценка безопасности и этичности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13146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167" y="2767251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25399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Adversarial Attacks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94328" y="3030379"/>
            <a:ext cx="61581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Тестирование на уязвимости с более чем 500 промптами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80861" y="3604855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  <a:ln/>
        </p:spPr>
      </p:sp>
      <p:sp>
        <p:nvSpPr>
          <p:cNvPr id="8" name="Shape 5"/>
          <p:cNvSpPr/>
          <p:nvPr/>
        </p:nvSpPr>
        <p:spPr>
          <a:xfrm>
            <a:off x="793790" y="3733443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8089" y="4187547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39602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Harmful Content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368171" y="4450675"/>
            <a:ext cx="52486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Выявление опасного контента и дезинформации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254704" y="5025152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  <a:ln/>
        </p:spPr>
      </p:sp>
      <p:sp>
        <p:nvSpPr>
          <p:cNvPr id="13" name="Shape 9"/>
          <p:cNvSpPr/>
          <p:nvPr/>
        </p:nvSpPr>
        <p:spPr>
          <a:xfrm>
            <a:off x="793790" y="5153739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011" y="5607844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5380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Bias and Fairness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42014" y="5870972"/>
            <a:ext cx="5334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Winogender, CrowS-Pairs для оценки предвзятости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7158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NIST предлагает рекомендации по оценке рисков. Инструменты ToxiGen и RED-Eval помогают в тестировании.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519" y="570905"/>
            <a:ext cx="9450943" cy="648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Человеческая оценка и LLM как судья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6519" y="1738432"/>
            <a:ext cx="4009073" cy="648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Ограничения автоматических метрик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6519" y="2594848"/>
            <a:ext cx="4009073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 охватывают все нюансы качества, особенно в творческих и сложных задачах</a:t>
            </a:r>
            <a:endParaRPr lang="en-US" sz="16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19" y="3824883"/>
            <a:ext cx="4009073" cy="40090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49704" y="1738432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LLM-as-a-judge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249704" y="2270403"/>
            <a:ext cx="4009073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продвинутых LLM для оценки других моделей — современный тренд в области ИИ</a:t>
            </a:r>
            <a:endParaRPr lang="en-US" sz="16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9704" y="3500438"/>
            <a:ext cx="4009073" cy="400907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772888" y="1738432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Экспертная оценка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9772888" y="2270403"/>
            <a:ext cx="4145994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Незаменима для оценки креативности, эмпатии и сложных рассуждений</a:t>
            </a:r>
            <a:endParaRPr lang="en-US" sz="16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2888" y="3168253"/>
            <a:ext cx="4145994" cy="414599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5099"/>
            <a:ext cx="5915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Человеческая оценка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844040"/>
            <a:ext cx="3664863" cy="2191345"/>
          </a:xfrm>
          <a:prstGeom prst="roundRect">
            <a:avLst>
              <a:gd name="adj" fmla="val 1553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070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Экспертная оценка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56127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Высокая точность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07004" y="300347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Глубокое понимание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507004" y="344566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Высокая стоимость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1844040"/>
            <a:ext cx="3664863" cy="2191345"/>
          </a:xfrm>
          <a:prstGeom prst="roundRect">
            <a:avLst>
              <a:gd name="adj" fmla="val 1553"/>
            </a:avLst>
          </a:prstGeom>
          <a:solidFill>
            <a:srgbClr val="484B51"/>
          </a:solidFill>
          <a:ln/>
        </p:spPr>
      </p:sp>
      <p:sp>
        <p:nvSpPr>
          <p:cNvPr id="10" name="Text 7"/>
          <p:cNvSpPr/>
          <p:nvPr/>
        </p:nvSpPr>
        <p:spPr>
          <a:xfrm>
            <a:off x="10398681" y="20708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A/B тестирование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398681" y="2561273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Прямое сравнение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98681" y="3003471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Чёткие предпочтения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98681" y="344566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Упрощённая оценка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0190" y="4262199"/>
            <a:ext cx="7556421" cy="2191345"/>
          </a:xfrm>
          <a:prstGeom prst="roundRect">
            <a:avLst>
              <a:gd name="adj" fmla="val 1553"/>
            </a:avLst>
          </a:prstGeom>
          <a:solidFill>
            <a:srgbClr val="484B51"/>
          </a:solidFill>
          <a:ln/>
        </p:spPr>
      </p:sp>
      <p:sp>
        <p:nvSpPr>
          <p:cNvPr id="15" name="Text 12"/>
          <p:cNvSpPr/>
          <p:nvPr/>
        </p:nvSpPr>
        <p:spPr>
          <a:xfrm>
            <a:off x="6507004" y="4489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Шкалы оценки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6507004" y="497943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Likert (1-5)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507004" y="542163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Парное ранжирование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6507004" y="586382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Многокритериальность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280190" y="67086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Хоть качество экспертной оценки высоко, это наболее затратный способ по человеко-часам.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97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Практические советы по выбору метрик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17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4599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95312"/>
            <a:ext cx="3210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Комбинируйте метрики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98573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Используйте несколько различных метрик для получения комплексной и объективной оценки качества модели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1651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42076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243030"/>
            <a:ext cx="38326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Кастомизируйте под задачи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73344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Добавляйте пользовательские метрики, специально разработанные под конкретные бизнес-задачи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128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95538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90749"/>
            <a:ext cx="35577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Автоматизируйте процесс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481167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Используйте специализированные библиотеки, например DeepEval или MLflow, для систематической автоматизации оценки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28020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Почему оценка LLM критична?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 широко используются в бизнесе и науке, но без правильной оценки модели могут выдавать неточные или токсичные ответы, что приводит к серьезным последствиям.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Систематическая оценка помогает улучшать качество, надежность и безопасность моделей, адаптируя их под реальные задачи и потребности пользователей.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782264"/>
            <a:ext cx="7604284" cy="1326713"/>
          </a:xfrm>
          <a:prstGeom prst="roundRect">
            <a:avLst>
              <a:gd name="adj" fmla="val 2565"/>
            </a:avLst>
          </a:prstGeom>
          <a:solidFill>
            <a:srgbClr val="4D1F00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5126355"/>
            <a:ext cx="283488" cy="22681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530906" y="5065752"/>
            <a:ext cx="6640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Без оценки невозможно гарантировать качество и безопасность ИИ-систем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0338"/>
            <a:ext cx="110668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Основные категории метрик оценки LLM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12745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139559"/>
            <a:ext cx="41519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Релевантность и соответствие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62997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Насколько ответ информативен и точно следует инструкции пользователя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912745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3139559"/>
            <a:ext cx="3130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Точность и фактология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62997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Проверка на правдивость и отсутствие галлюцинаций в генерируемом контенте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1020604" y="5036225"/>
            <a:ext cx="35469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Метрики ответственности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26643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Выявление токсичности и предвзятости в ответах модели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3" name="Text 11"/>
          <p:cNvSpPr/>
          <p:nvPr/>
        </p:nvSpPr>
        <p:spPr>
          <a:xfrm>
            <a:off x="7655362" y="5036225"/>
            <a:ext cx="34081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Задачно-специфические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526643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Например, качество резюмирования или точность классификации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8771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Классификация методов оценки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225391" y="2770823"/>
            <a:ext cx="34671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Автоматические метрики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61241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BLEU, ROUGE, BERTScore измеряют качество без участия человека.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770823"/>
            <a:ext cx="3641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Модель-ориентированные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261241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LLM as a Judge использует одни модели для оценки других.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223391"/>
            <a:ext cx="2956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Человеческая оценка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713809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Экспертная оценка и краудсорсинг дают наиболее точные результаты.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0419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Гибридные подходы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532358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Комбинирование методов с обратной связью улучшает точность.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1267"/>
            <a:ext cx="13074491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Перплексия (Perplexity) — мерило уверенности модели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54" y="2584133"/>
            <a:ext cx="4904423" cy="49044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2208" y="2534126"/>
            <a:ext cx="7627739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Перплексия показывает, насколько хорошо модель предсказывает следующий токен в последовательности. Это фундаментальная метрика языкового моделирования.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32208" y="3801070"/>
            <a:ext cx="7627739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Низкая перплексия = модель уверена и генерирует связный текст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32208" y="4234458"/>
            <a:ext cx="7627739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Высокая перплексия = неопределенность и хаотичность в генерации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65583" y="5195768"/>
            <a:ext cx="7294364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Ограничение: не гарантирует фактическую точность или релевантность ответов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32208" y="5195768"/>
            <a:ext cx="30480" cy="711279"/>
          </a:xfrm>
          <a:prstGeom prst="rect">
            <a:avLst/>
          </a:prstGeom>
          <a:solidFill>
            <a:srgbClr val="FFBC8F"/>
          </a:solidFill>
          <a:ln/>
        </p:spPr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1732" y="594003"/>
            <a:ext cx="7633335" cy="1348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Метрики лексического совпадения: BLEU и ROUGE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41732" y="2266712"/>
            <a:ext cx="215741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41732" y="2602944"/>
            <a:ext cx="7633335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6" name="Text 3"/>
          <p:cNvSpPr/>
          <p:nvPr/>
        </p:nvSpPr>
        <p:spPr>
          <a:xfrm>
            <a:off x="6241732" y="2771775"/>
            <a:ext cx="346674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BLEU (машинный перевод)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241732" y="3238381"/>
            <a:ext cx="7633335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Оценивает совпадение n-грамм с эталонным текстом, широко используется для оценки качества перевода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41732" y="4306491"/>
            <a:ext cx="215741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41732" y="4642723"/>
            <a:ext cx="7633335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0" name="Text 7"/>
          <p:cNvSpPr/>
          <p:nvPr/>
        </p:nvSpPr>
        <p:spPr>
          <a:xfrm>
            <a:off x="6241732" y="4811554"/>
            <a:ext cx="303478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 (суммаризация)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241732" y="5278160"/>
            <a:ext cx="7633335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Измеряет полноту совпадения для задач автоматического реферирования и суммаризации текстов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41732" y="6373297"/>
            <a:ext cx="7633335" cy="1262301"/>
          </a:xfrm>
          <a:prstGeom prst="roundRect">
            <a:avLst>
              <a:gd name="adj" fmla="val 2565"/>
            </a:avLst>
          </a:prstGeom>
          <a:solidFill>
            <a:srgbClr val="4D1F00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474" y="6697980"/>
            <a:ext cx="269677" cy="215741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6942892" y="6642973"/>
            <a:ext cx="6716435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Минус:</a:t>
            </a:r>
            <a:r>
              <a:rPr lang="en-US" sz="16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чувствительны к точному совпадению слов, не учитывают семантический смысл</a:t>
            </a:r>
            <a:endParaRPr lang="en-US" sz="1650" dirty="0"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5380"/>
            <a:ext cx="101817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BLEU - Bilingual Evaluation Understudy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636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Оценки BLEU необходимы для вычисления точности перевода: они позволяют сравнить эталонный перевод с машинным (кандидатом).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16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Оценка основывается на перекрытии n-грамм (n=1,2,3,4) и штрафов за лаконичность.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367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конечном счёте оценка для каждого кандидата выражается числом от 0 до 1.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18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Допускается наличие нескольких эталонных переводов, но отклонение в наборе слов штрафуется.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4692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Этот тип метрики лучше всего работает применительно к большим объемам данных.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6520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BLEU является усреднённой оценкой.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439472"/>
            <a:ext cx="6244709" cy="130683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024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 - Recall-Oriented Understudy for Gisting Evaluation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143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ROUGE - набор метрик для автоматической оценки результатов суммаризации и перевода. Проводит сравнение с набором эталонных примеров, итоговая оценка - от 0 до 1.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923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Метрики: 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510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6" name="Text 4"/>
          <p:cNvSpPr/>
          <p:nvPr/>
        </p:nvSpPr>
        <p:spPr>
          <a:xfrm>
            <a:off x="878860" y="45529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530906" y="4588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ROUGE-N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530906" y="5078730"/>
            <a:ext cx="34214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Сравнение n-грам 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35893" y="4510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5320963" y="45529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973008" y="4588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ROUGE-L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973008" y="5078730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Сравнение Наибольшей Общей Подстроки (НОП)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77995" y="4510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4" name="Text 12"/>
          <p:cNvSpPr/>
          <p:nvPr/>
        </p:nvSpPr>
        <p:spPr>
          <a:xfrm>
            <a:off x="9763065" y="45529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10415111" y="45883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ROUGE-W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415111" y="5078730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Взвешенные НОП, с уклоном к последовательным НОП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62581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8" name="Text 16"/>
          <p:cNvSpPr/>
          <p:nvPr/>
        </p:nvSpPr>
        <p:spPr>
          <a:xfrm>
            <a:off x="878860" y="63006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1530906" y="6336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ROUGE-S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530906" y="682644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Статистика по скип-биграмам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457003" y="625816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22" name="Text 20"/>
          <p:cNvSpPr/>
          <p:nvPr/>
        </p:nvSpPr>
        <p:spPr>
          <a:xfrm>
            <a:off x="7542074" y="630066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5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8194119" y="6336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ROUGE-SU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8194119" y="682644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Скип-биграмы вместе с юниграмами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762" y="450771"/>
            <a:ext cx="11306770" cy="51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Семантическое сходство и оценка фактической точности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3762" y="1372910"/>
            <a:ext cx="2413873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Семантические метрики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3762" y="1792962"/>
            <a:ext cx="654141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BERTScore: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использует контекстуальные эмбеддинги для оценки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3762" y="2112526"/>
            <a:ext cx="654141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MoverScore:</a:t>
            </a: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измеряет семантическое расстояние между текстами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3762" y="2538770"/>
            <a:ext cx="3136225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Фактологическая корректность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3762" y="2958822"/>
            <a:ext cx="6541413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Выявление ложной информации, противоречий и галлюцинаций в ответах модели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819626" y="3694461"/>
            <a:ext cx="6295549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Пример проблемы: ответ "Эйфелева башня находится в Лондоне" получит низкий балл точности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573762" y="3694461"/>
            <a:ext cx="22860" cy="524589"/>
          </a:xfrm>
          <a:prstGeom prst="rect">
            <a:avLst/>
          </a:prstGeom>
          <a:solidFill>
            <a:srgbClr val="FFBC8F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225" y="1237416"/>
            <a:ext cx="6541413" cy="6541413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817</Words>
  <Application>Microsoft Office PowerPoint</Application>
  <PresentationFormat>Произвольный</PresentationFormat>
  <Paragraphs>150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IBM Plex Sans Medium</vt:lpstr>
      <vt:lpstr>IBM Plex Sans Light</vt:lpstr>
      <vt:lpstr>Roboto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Tempest</cp:lastModifiedBy>
  <cp:revision>2</cp:revision>
  <dcterms:created xsi:type="dcterms:W3CDTF">2025-09-24T21:35:00Z</dcterms:created>
  <dcterms:modified xsi:type="dcterms:W3CDTF">2025-09-24T21:42:24Z</dcterms:modified>
</cp:coreProperties>
</file>